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40"/>
  </p:normalViewPr>
  <p:slideViewPr>
    <p:cSldViewPr snapToGrid="0">
      <p:cViewPr varScale="1">
        <p:scale>
          <a:sx n="97" d="100"/>
          <a:sy n="97"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749-BE07-363B-62C6-72B9EFDDEF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927C51-2D41-DEAA-0007-A5FA84B95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A16CE8-C98D-F3EE-785E-D4C7C2896358}"/>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D0C43540-2747-C2F6-BFB0-CC4FC654E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23289-CDB3-3A9A-20FC-7D5B2D4AD57D}"/>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11824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17B9-1410-93A4-D9F3-416D6E1516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8FA6C5-0271-99F0-F884-0302FBD2BD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AA954-C04F-D20F-97CD-A18484F00687}"/>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74929530-99C5-E124-9208-0C87ABEFD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A1C1B-A380-28F6-9389-B0E78EEC274D}"/>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1874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87B00-9FB5-7164-8776-AFDCC92E58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48AB63-5E17-86B4-31B1-97E3B0D8A2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D3C23-8126-A60E-84F6-A6972631ADBE}"/>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C1908F09-02F4-DB82-23F6-C0680D7A9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42B27-B46E-09B3-14BB-7C638888FC8C}"/>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99367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D1896-35A0-F077-0745-98F10CA06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0D5BDB-58A9-7A75-5E01-EFBCE1C23B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DE3D8-4EBC-C663-0751-73DB12340971}"/>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0A81C896-29FC-E1FB-2BB5-A97B2C4B0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B95D3-892F-AC8F-8971-4E7BDB40A57D}"/>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390201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0F7A-E47D-65FD-2C82-B833BDC969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3F65DC-B859-BEFD-BC40-FCA481559B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E8AD69-89DA-A496-E1E0-7143473218C4}"/>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7FABA6C1-AFCA-00DD-042F-76AD68669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7B1CE-2771-D73D-DFE6-5DF30C08B88E}"/>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147589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4134-3D9E-06DF-A199-FE032D0EC9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1081B-B9E0-7D9A-F301-A0C51B0456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012706-11A4-6FDE-F4CF-02F765BF0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FA513B-E107-407E-0813-16F613A52D70}"/>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6" name="Footer Placeholder 5">
            <a:extLst>
              <a:ext uri="{FF2B5EF4-FFF2-40B4-BE49-F238E27FC236}">
                <a16:creationId xmlns:a16="http://schemas.microsoft.com/office/drawing/2014/main" id="{0D651B72-AEBA-2129-8F8F-40E120FDD1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D1C51E-26D9-B7FA-9564-4A2B18FDC8D7}"/>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67165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CF5D-DA6A-E97D-91D6-DFE18052B9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C303E7-2448-E53A-EC82-E2691B1185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184FE4-B5E3-1351-6320-BF5B04630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37055D-4DFA-1CE5-64BF-0AC9D30EC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D5A017-841C-F901-900D-6D654E8F4F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D08BC5-2A10-86A8-BB22-4EB907B2BCED}"/>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8" name="Footer Placeholder 7">
            <a:extLst>
              <a:ext uri="{FF2B5EF4-FFF2-40B4-BE49-F238E27FC236}">
                <a16:creationId xmlns:a16="http://schemas.microsoft.com/office/drawing/2014/main" id="{D554D5DC-ADB7-F2BA-F6CC-427A329D28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521A04-D890-0605-BBA8-71FD4D89EB05}"/>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18212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7F0A8-5128-87B4-A5C5-DFEC6254DF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8C5BE1-D7E6-5D26-B097-1AFA4A384478}"/>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4" name="Footer Placeholder 3">
            <a:extLst>
              <a:ext uri="{FF2B5EF4-FFF2-40B4-BE49-F238E27FC236}">
                <a16:creationId xmlns:a16="http://schemas.microsoft.com/office/drawing/2014/main" id="{4DD3F0F7-49C1-FA25-6FE6-FAB9A057BD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5522E4-75A5-AAC4-94C2-9BA1BF7575C4}"/>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69939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73C2DF-8C84-6027-E24C-D8CE4061C738}"/>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3" name="Footer Placeholder 2">
            <a:extLst>
              <a:ext uri="{FF2B5EF4-FFF2-40B4-BE49-F238E27FC236}">
                <a16:creationId xmlns:a16="http://schemas.microsoft.com/office/drawing/2014/main" id="{B6C3600B-373E-0E65-4540-09BDCE1796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83DC34-7D7C-AAC7-FFB5-A0976F5CE82E}"/>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57003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C6F00-F9B2-ADC0-6C85-457112F48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AB51D1-61E5-F865-14A6-A3C99F5C5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E30B7D-9668-33A4-F51A-FBBCF0B3D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E46DAF-42D2-E962-E021-1872BDE83558}"/>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6" name="Footer Placeholder 5">
            <a:extLst>
              <a:ext uri="{FF2B5EF4-FFF2-40B4-BE49-F238E27FC236}">
                <a16:creationId xmlns:a16="http://schemas.microsoft.com/office/drawing/2014/main" id="{127CE5AC-D447-88BB-F34D-2F85FED98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412BC-32CD-81AC-315B-ADC5F42BD7C8}"/>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416711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AB35-5280-926C-2A4C-E443BD6FB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D566A5-D588-6E9D-6958-C4A145696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648ABB-41A0-D323-D551-3B380632F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DE991-8607-46E6-BA1C-BA663150AA59}"/>
              </a:ext>
            </a:extLst>
          </p:cNvPr>
          <p:cNvSpPr>
            <a:spLocks noGrp="1"/>
          </p:cNvSpPr>
          <p:nvPr>
            <p:ph type="dt" sz="half" idx="10"/>
          </p:nvPr>
        </p:nvSpPr>
        <p:spPr/>
        <p:txBody>
          <a:bodyPr/>
          <a:lstStyle/>
          <a:p>
            <a:fld id="{ADFE2F29-B173-BD49-967E-0A4A9A46DCB5}" type="datetimeFigureOut">
              <a:rPr lang="en-US" smtClean="0"/>
              <a:t>6/6/24</a:t>
            </a:fld>
            <a:endParaRPr lang="en-US"/>
          </a:p>
        </p:txBody>
      </p:sp>
      <p:sp>
        <p:nvSpPr>
          <p:cNvPr id="6" name="Footer Placeholder 5">
            <a:extLst>
              <a:ext uri="{FF2B5EF4-FFF2-40B4-BE49-F238E27FC236}">
                <a16:creationId xmlns:a16="http://schemas.microsoft.com/office/drawing/2014/main" id="{5DB45071-DB7E-B91C-85C6-15440DDCC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97A304-7942-5201-BCB7-94D88D060EA3}"/>
              </a:ext>
            </a:extLst>
          </p:cNvPr>
          <p:cNvSpPr>
            <a:spLocks noGrp="1"/>
          </p:cNvSpPr>
          <p:nvPr>
            <p:ph type="sldNum" sz="quarter" idx="12"/>
          </p:nvPr>
        </p:nvSpPr>
        <p:spPr/>
        <p:txBody>
          <a:bodyPr/>
          <a:lstStyle/>
          <a:p>
            <a:fld id="{3F8A0BAD-0F0A-124B-8DA5-A87430A34917}" type="slidenum">
              <a:rPr lang="en-US" smtClean="0"/>
              <a:t>‹#›</a:t>
            </a:fld>
            <a:endParaRPr lang="en-US"/>
          </a:p>
        </p:txBody>
      </p:sp>
    </p:spTree>
    <p:extLst>
      <p:ext uri="{BB962C8B-B14F-4D97-AF65-F5344CB8AC3E}">
        <p14:creationId xmlns:p14="http://schemas.microsoft.com/office/powerpoint/2010/main" val="229092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AA5791-2591-A4C1-9C58-A78D9785E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273DA-0BEF-5E06-4E89-017F0DB13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2329F-9A94-6D8B-9530-A5552EFF3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FE2F29-B173-BD49-967E-0A4A9A46DCB5}" type="datetimeFigureOut">
              <a:rPr lang="en-US" smtClean="0"/>
              <a:t>6/6/24</a:t>
            </a:fld>
            <a:endParaRPr lang="en-US"/>
          </a:p>
        </p:txBody>
      </p:sp>
      <p:sp>
        <p:nvSpPr>
          <p:cNvPr id="5" name="Footer Placeholder 4">
            <a:extLst>
              <a:ext uri="{FF2B5EF4-FFF2-40B4-BE49-F238E27FC236}">
                <a16:creationId xmlns:a16="http://schemas.microsoft.com/office/drawing/2014/main" id="{D6146068-8B76-BACF-6DC5-A8B582AD4B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81062B3-3BB8-F535-1CC7-66FF49A1F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8A0BAD-0F0A-124B-8DA5-A87430A34917}" type="slidenum">
              <a:rPr lang="en-US" smtClean="0"/>
              <a:t>‹#›</a:t>
            </a:fld>
            <a:endParaRPr lang="en-US"/>
          </a:p>
        </p:txBody>
      </p:sp>
    </p:spTree>
    <p:extLst>
      <p:ext uri="{BB962C8B-B14F-4D97-AF65-F5344CB8AC3E}">
        <p14:creationId xmlns:p14="http://schemas.microsoft.com/office/powerpoint/2010/main" val="93570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penscience101.org/)(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7B13-6E9D-85A4-73DF-63F03B86275A}"/>
              </a:ext>
            </a:extLst>
          </p:cNvPr>
          <p:cNvSpPr>
            <a:spLocks noGrp="1"/>
          </p:cNvSpPr>
          <p:nvPr>
            <p:ph type="ctrTitle"/>
          </p:nvPr>
        </p:nvSpPr>
        <p:spPr/>
        <p:txBody>
          <a:bodyPr/>
          <a:lstStyle/>
          <a:p>
            <a:r>
              <a:rPr lang="en-US" dirty="0"/>
              <a:t>Open Science Survey</a:t>
            </a:r>
          </a:p>
        </p:txBody>
      </p:sp>
      <p:sp>
        <p:nvSpPr>
          <p:cNvPr id="3" name="Subtitle 2">
            <a:extLst>
              <a:ext uri="{FF2B5EF4-FFF2-40B4-BE49-F238E27FC236}">
                <a16:creationId xmlns:a16="http://schemas.microsoft.com/office/drawing/2014/main" id="{8D5A7B29-9888-C09A-ADA7-D0ABE4ED80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052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AE4F-0C20-0A64-9F54-C8EF1355FA58}"/>
              </a:ext>
            </a:extLst>
          </p:cNvPr>
          <p:cNvSpPr>
            <a:spLocks noGrp="1"/>
          </p:cNvSpPr>
          <p:nvPr>
            <p:ph type="title"/>
          </p:nvPr>
        </p:nvSpPr>
        <p:spPr/>
        <p:txBody>
          <a:bodyPr>
            <a:normAutofit/>
          </a:bodyPr>
          <a:lstStyle/>
          <a:p>
            <a:r>
              <a:rPr lang="en-US" sz="3600" b="1" i="0" dirty="0">
                <a:effectLst/>
                <a:latin typeface="Geneva" panose="020B0503030404040204" pitchFamily="34" charset="0"/>
                <a:ea typeface="Geneva" panose="020B0503030404040204" pitchFamily="34" charset="0"/>
              </a:rPr>
              <a:t>Open development: User Involvement</a:t>
            </a:r>
            <a:endParaRPr lang="en-US" sz="3600" dirty="0"/>
          </a:p>
        </p:txBody>
      </p:sp>
      <p:sp>
        <p:nvSpPr>
          <p:cNvPr id="3" name="Content Placeholder 2">
            <a:extLst>
              <a:ext uri="{FF2B5EF4-FFF2-40B4-BE49-F238E27FC236}">
                <a16:creationId xmlns:a16="http://schemas.microsoft.com/office/drawing/2014/main" id="{2CF88C3F-DBBE-6E8C-6571-EE76EA03A260}"/>
              </a:ext>
            </a:extLst>
          </p:cNvPr>
          <p:cNvSpPr>
            <a:spLocks noGrp="1"/>
          </p:cNvSpPr>
          <p:nvPr>
            <p:ph idx="1"/>
          </p:nvPr>
        </p:nvSpPr>
        <p:spPr/>
        <p:txBody>
          <a:bodyPr>
            <a:normAutofit fontScale="85000" lnSpcReduction="20000"/>
          </a:bodyPr>
          <a:lstStyle/>
          <a:p>
            <a:pPr marL="0" indent="0">
              <a:lnSpc>
                <a:spcPct val="120000"/>
              </a:lnSpc>
              <a:spcBef>
                <a:spcPts val="400"/>
              </a:spcBef>
              <a:buNone/>
            </a:pPr>
            <a:r>
              <a:rPr lang="en-US" sz="2800" b="0" i="0" dirty="0">
                <a:solidFill>
                  <a:srgbClr val="202124"/>
                </a:solidFill>
                <a:effectLst/>
                <a:latin typeface="Arial" panose="020B0604020202020204" pitchFamily="34" charset="0"/>
                <a:cs typeface="Arial" panose="020B0604020202020204" pitchFamily="34" charset="0"/>
              </a:rPr>
              <a:t>Surveys/Polls from CCMC about user experience </a:t>
            </a:r>
          </a:p>
          <a:p>
            <a:pPr lvl="1">
              <a:lnSpc>
                <a:spcPct val="120000"/>
              </a:lnSpc>
              <a:spcBef>
                <a:spcPts val="400"/>
              </a:spcBef>
            </a:pPr>
            <a:r>
              <a:rPr lang="en-US" b="0" i="0" dirty="0">
                <a:solidFill>
                  <a:srgbClr val="202124"/>
                </a:solidFill>
                <a:effectLst/>
                <a:latin typeface="Arial" panose="020B0604020202020204" pitchFamily="34" charset="0"/>
                <a:cs typeface="Arial" panose="020B0604020202020204" pitchFamily="34" charset="0"/>
              </a:rPr>
              <a:t>Contact model users for feedback when new model versions are released on CCMC. 2. Send periodic polls to model users on CCMC to ask for feedback as to which capability they seek, report bugs, report/suggest which physics could be improved in the model. Make sure that the model addresses community needs and its development is driven by the changing landscape of scientific inquiry.</a:t>
            </a:r>
          </a:p>
          <a:p>
            <a:pPr lvl="1">
              <a:lnSpc>
                <a:spcPct val="120000"/>
              </a:lnSpc>
              <a:spcBef>
                <a:spcPts val="400"/>
              </a:spcBef>
            </a:pPr>
            <a:r>
              <a:rPr lang="en-US" b="0" i="0" dirty="0">
                <a:solidFill>
                  <a:srgbClr val="202124"/>
                </a:solidFill>
                <a:effectLst/>
                <a:latin typeface="Arial" panose="020B0604020202020204" pitchFamily="34" charset="0"/>
                <a:cs typeface="Arial" panose="020B0604020202020204" pitchFamily="34" charset="0"/>
              </a:rPr>
              <a:t>Ask all users to send in a brief report on their experience and to provide suggestions for user interactions and interfaces</a:t>
            </a:r>
          </a:p>
          <a:p>
            <a:pPr marL="0" indent="0">
              <a:lnSpc>
                <a:spcPct val="120000"/>
              </a:lnSpc>
              <a:spcBef>
                <a:spcPts val="400"/>
              </a:spcBef>
              <a:buNone/>
            </a:pPr>
            <a:endParaRPr lang="en-US" sz="2800" b="0" i="0" dirty="0">
              <a:solidFill>
                <a:srgbClr val="202124"/>
              </a:solidFill>
              <a:effectLst/>
              <a:latin typeface="Arial" panose="020B0604020202020204" pitchFamily="34" charset="0"/>
              <a:cs typeface="Arial" panose="020B0604020202020204" pitchFamily="34" charset="0"/>
            </a:endParaRPr>
          </a:p>
          <a:p>
            <a:pPr marL="0" indent="0">
              <a:lnSpc>
                <a:spcPct val="120000"/>
              </a:lnSpc>
              <a:buNone/>
            </a:pPr>
            <a:r>
              <a:rPr lang="en-US" sz="2800" b="0" i="0" dirty="0">
                <a:solidFill>
                  <a:srgbClr val="202124"/>
                </a:solidFill>
                <a:effectLst/>
                <a:latin typeface="Arial" panose="020B0604020202020204" pitchFamily="34" charset="0"/>
                <a:cs typeface="Arial" panose="020B0604020202020204" pitchFamily="34" charset="0"/>
              </a:rPr>
              <a:t>Document user contributions in the model webpage, acknowledgement to them in published papers and if the contribution is significant, providing co-authorship</a:t>
            </a:r>
          </a:p>
          <a:p>
            <a:endParaRPr lang="en-US" dirty="0"/>
          </a:p>
        </p:txBody>
      </p:sp>
    </p:spTree>
    <p:extLst>
      <p:ext uri="{BB962C8B-B14F-4D97-AF65-F5344CB8AC3E}">
        <p14:creationId xmlns:p14="http://schemas.microsoft.com/office/powerpoint/2010/main" val="84681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2C803-DE55-F781-E4EB-A1FCC4CD3D70}"/>
              </a:ext>
            </a:extLst>
          </p:cNvPr>
          <p:cNvSpPr>
            <a:spLocks noGrp="1"/>
          </p:cNvSpPr>
          <p:nvPr>
            <p:ph type="title"/>
          </p:nvPr>
        </p:nvSpPr>
        <p:spPr/>
        <p:txBody>
          <a:bodyPr>
            <a:normAutofit fontScale="90000"/>
          </a:bodyPr>
          <a:lstStyle/>
          <a:p>
            <a:r>
              <a:rPr lang="en-US" dirty="0"/>
              <a:t>Issues Preventing Progress</a:t>
            </a:r>
            <a:br>
              <a:rPr lang="en-US" dirty="0"/>
            </a:br>
            <a:r>
              <a:rPr lang="en-US" sz="2400" b="0" i="0" dirty="0">
                <a:solidFill>
                  <a:srgbClr val="202124"/>
                </a:solidFill>
                <a:effectLst/>
                <a:latin typeface="docs-Roboto"/>
              </a:rPr>
              <a:t>What are the biggest impediments to science/model/application improvements that a more open process could address?</a:t>
            </a:r>
            <a:endParaRPr lang="en-US" sz="2400" dirty="0"/>
          </a:p>
        </p:txBody>
      </p:sp>
      <p:sp>
        <p:nvSpPr>
          <p:cNvPr id="3" name="Content Placeholder 2">
            <a:extLst>
              <a:ext uri="{FF2B5EF4-FFF2-40B4-BE49-F238E27FC236}">
                <a16:creationId xmlns:a16="http://schemas.microsoft.com/office/drawing/2014/main" id="{43773C3F-4DF8-9657-2D5E-FD4923FB88B2}"/>
              </a:ext>
            </a:extLst>
          </p:cNvPr>
          <p:cNvSpPr>
            <a:spLocks noGrp="1"/>
          </p:cNvSpPr>
          <p:nvPr>
            <p:ph idx="1"/>
          </p:nvPr>
        </p:nvSpPr>
        <p:spPr/>
        <p:txBody>
          <a:bodyPr>
            <a:normAutofit fontScale="92500"/>
          </a:bodyPr>
          <a:lstStyle/>
          <a:p>
            <a:r>
              <a:rPr lang="en-US" b="0" i="0" dirty="0">
                <a:solidFill>
                  <a:srgbClr val="000000"/>
                </a:solidFill>
                <a:effectLst/>
                <a:highlight>
                  <a:srgbClr val="FFFFFF"/>
                </a:highlight>
                <a:latin typeface="Geneva" panose="020B0503030404040204" pitchFamily="34" charset="0"/>
                <a:ea typeface="Geneva" panose="020B0503030404040204" pitchFamily="34" charset="0"/>
              </a:rPr>
              <a:t>No standardization for data/model outputs </a:t>
            </a:r>
            <a:r>
              <a:rPr lang="en-US" b="0" i="0" dirty="0">
                <a:solidFill>
                  <a:srgbClr val="FF0000"/>
                </a:solidFill>
                <a:effectLst/>
                <a:highlight>
                  <a:srgbClr val="FFFFFF"/>
                </a:highlight>
                <a:latin typeface="Geneva" panose="020B0503030404040204" pitchFamily="34" charset="0"/>
                <a:ea typeface="Geneva" panose="020B0503030404040204" pitchFamily="34" charset="0"/>
              </a:rPr>
              <a:t>(3.5)</a:t>
            </a:r>
          </a:p>
          <a:p>
            <a:r>
              <a:rPr lang="en-US" dirty="0">
                <a:latin typeface="Geneva" panose="020B0503030404040204" pitchFamily="34" charset="0"/>
                <a:ea typeface="Geneva" panose="020B0503030404040204" pitchFamily="34" charset="0"/>
              </a:rPr>
              <a:t>Lack of incentives (funding/recognition)for providing usable, documented opensource code/data/resources </a:t>
            </a:r>
            <a:r>
              <a:rPr lang="en-US" dirty="0">
                <a:solidFill>
                  <a:srgbClr val="FF0000"/>
                </a:solidFill>
                <a:latin typeface="Geneva" panose="020B0503030404040204" pitchFamily="34" charset="0"/>
                <a:ea typeface="Geneva" panose="020B0503030404040204" pitchFamily="34" charset="0"/>
              </a:rPr>
              <a:t>(3.5)</a:t>
            </a:r>
            <a:endParaRPr lang="en-US" dirty="0">
              <a:solidFill>
                <a:srgbClr val="FF0000"/>
              </a:solidFill>
              <a:highlight>
                <a:srgbClr val="FFFFFF"/>
              </a:highlight>
              <a:latin typeface="Geneva" panose="020B0503030404040204" pitchFamily="34" charset="0"/>
              <a:ea typeface="Geneva" panose="020B0503030404040204" pitchFamily="34" charset="0"/>
            </a:endParaRPr>
          </a:p>
          <a:p>
            <a:r>
              <a:rPr lang="en-US" dirty="0">
                <a:latin typeface="Geneva" panose="020B0503030404040204" pitchFamily="34" charset="0"/>
                <a:ea typeface="Geneva" panose="020B0503030404040204" pitchFamily="34" charset="0"/>
              </a:rPr>
              <a:t>Lack of access to data </a:t>
            </a:r>
            <a:r>
              <a:rPr lang="en-US" dirty="0">
                <a:solidFill>
                  <a:srgbClr val="FF0000"/>
                </a:solidFill>
                <a:latin typeface="Geneva" panose="020B0503030404040204" pitchFamily="34" charset="0"/>
                <a:ea typeface="Geneva" panose="020B0503030404040204" pitchFamily="34" charset="0"/>
              </a:rPr>
              <a:t>(4)</a:t>
            </a:r>
          </a:p>
          <a:p>
            <a:r>
              <a:rPr lang="en-US" b="0" i="0" dirty="0">
                <a:solidFill>
                  <a:srgbClr val="000000"/>
                </a:solidFill>
                <a:effectLst/>
                <a:highlight>
                  <a:srgbClr val="FFFFFF"/>
                </a:highlight>
                <a:latin typeface="Geneva" panose="020B0503030404040204" pitchFamily="34" charset="0"/>
                <a:ea typeface="Geneva" panose="020B0503030404040204" pitchFamily="34" charset="0"/>
              </a:rPr>
              <a:t>Lack of access to models/model output </a:t>
            </a:r>
            <a:r>
              <a:rPr lang="en-US" b="0" i="0" dirty="0">
                <a:solidFill>
                  <a:srgbClr val="FF0000"/>
                </a:solidFill>
                <a:effectLst/>
                <a:highlight>
                  <a:srgbClr val="FFFFFF"/>
                </a:highlight>
                <a:latin typeface="Geneva" panose="020B0503030404040204" pitchFamily="34" charset="0"/>
                <a:ea typeface="Geneva" panose="020B0503030404040204" pitchFamily="34" charset="0"/>
              </a:rPr>
              <a:t>(4)</a:t>
            </a:r>
          </a:p>
          <a:p>
            <a:r>
              <a:rPr lang="en-US" b="0" i="0" dirty="0">
                <a:solidFill>
                  <a:srgbClr val="000000"/>
                </a:solidFill>
                <a:effectLst/>
                <a:highlight>
                  <a:srgbClr val="FFFFFF"/>
                </a:highlight>
                <a:latin typeface="Geneva" panose="020B0503030404040204" pitchFamily="34" charset="0"/>
                <a:ea typeface="Geneva" panose="020B0503030404040204" pitchFamily="34" charset="0"/>
              </a:rPr>
              <a:t>Lack of access to model/analysis code (</a:t>
            </a:r>
            <a:r>
              <a:rPr lang="en-US" b="0" i="0" dirty="0" err="1">
                <a:solidFill>
                  <a:srgbClr val="000000"/>
                </a:solidFill>
                <a:effectLst/>
                <a:highlight>
                  <a:srgbClr val="FFFFFF"/>
                </a:highlight>
                <a:latin typeface="Geneva" panose="020B0503030404040204" pitchFamily="34" charset="0"/>
                <a:ea typeface="Geneva" panose="020B0503030404040204" pitchFamily="34" charset="0"/>
              </a:rPr>
              <a:t>i.e</a:t>
            </a:r>
            <a:r>
              <a:rPr lang="en-US" b="0" i="0" dirty="0">
                <a:solidFill>
                  <a:srgbClr val="000000"/>
                </a:solidFill>
                <a:effectLst/>
                <a:highlight>
                  <a:srgbClr val="FFFFFF"/>
                </a:highlight>
                <a:latin typeface="Geneva" panose="020B0503030404040204" pitchFamily="34" charset="0"/>
                <a:ea typeface="Geneva" panose="020B0503030404040204" pitchFamily="34" charset="0"/>
              </a:rPr>
              <a:t> </a:t>
            </a:r>
            <a:r>
              <a:rPr lang="en-US" b="0" i="0" dirty="0" err="1">
                <a:solidFill>
                  <a:srgbClr val="000000"/>
                </a:solidFill>
                <a:effectLst/>
                <a:highlight>
                  <a:srgbClr val="FFFFFF"/>
                </a:highlight>
                <a:latin typeface="Geneva" panose="020B0503030404040204" pitchFamily="34" charset="0"/>
                <a:ea typeface="Geneva" panose="020B0503030404040204" pitchFamily="34" charset="0"/>
              </a:rPr>
              <a:t>github</a:t>
            </a:r>
            <a:r>
              <a:rPr lang="en-US" b="0" i="0" dirty="0">
                <a:solidFill>
                  <a:srgbClr val="000000"/>
                </a:solidFill>
                <a:effectLst/>
                <a:highlight>
                  <a:srgbClr val="FFFFFF"/>
                </a:highlight>
                <a:latin typeface="Geneva" panose="020B0503030404040204" pitchFamily="34" charset="0"/>
                <a:ea typeface="Geneva" panose="020B0503030404040204" pitchFamily="34" charset="0"/>
              </a:rPr>
              <a:t>) </a:t>
            </a:r>
            <a:r>
              <a:rPr lang="en-US" b="0" i="0" dirty="0">
                <a:solidFill>
                  <a:srgbClr val="FF0000"/>
                </a:solidFill>
                <a:effectLst/>
                <a:highlight>
                  <a:srgbClr val="FFFFFF"/>
                </a:highlight>
                <a:latin typeface="Geneva" panose="020B0503030404040204" pitchFamily="34" charset="0"/>
                <a:ea typeface="Geneva" panose="020B0503030404040204" pitchFamily="34" charset="0"/>
              </a:rPr>
              <a:t>(4)</a:t>
            </a:r>
          </a:p>
          <a:p>
            <a:r>
              <a:rPr lang="en-US" b="0" i="0" dirty="0">
                <a:solidFill>
                  <a:srgbClr val="000000"/>
                </a:solidFill>
                <a:effectLst/>
                <a:highlight>
                  <a:srgbClr val="FFFFFF"/>
                </a:highlight>
                <a:latin typeface="Geneva" panose="020B0503030404040204" pitchFamily="34" charset="0"/>
                <a:ea typeface="Geneva" panose="020B0503030404040204" pitchFamily="34" charset="0"/>
              </a:rPr>
              <a:t>Limited engagement with end-users </a:t>
            </a:r>
            <a:r>
              <a:rPr lang="en-US" b="0" i="0" dirty="0">
                <a:solidFill>
                  <a:srgbClr val="FF0000"/>
                </a:solidFill>
                <a:effectLst/>
                <a:highlight>
                  <a:srgbClr val="FFFFFF"/>
                </a:highlight>
                <a:latin typeface="Geneva" panose="020B0503030404040204" pitchFamily="34" charset="0"/>
                <a:ea typeface="Geneva" panose="020B0503030404040204" pitchFamily="34" charset="0"/>
              </a:rPr>
              <a:t>(4.5)</a:t>
            </a:r>
          </a:p>
          <a:p>
            <a:r>
              <a:rPr lang="en-US" b="0" i="0" dirty="0">
                <a:solidFill>
                  <a:srgbClr val="000000"/>
                </a:solidFill>
                <a:effectLst/>
                <a:highlight>
                  <a:srgbClr val="FFFFFF"/>
                </a:highlight>
                <a:latin typeface="Geneva" panose="020B0503030404040204" pitchFamily="34" charset="0"/>
                <a:ea typeface="Geneva" panose="020B0503030404040204" pitchFamily="34" charset="0"/>
              </a:rPr>
              <a:t>Limited availability of impact data </a:t>
            </a:r>
            <a:r>
              <a:rPr lang="en-US" b="0" i="0" dirty="0">
                <a:solidFill>
                  <a:srgbClr val="FF0000"/>
                </a:solidFill>
                <a:effectLst/>
                <a:highlight>
                  <a:srgbClr val="FFFFFF"/>
                </a:highlight>
                <a:latin typeface="Geneva" panose="020B0503030404040204" pitchFamily="34" charset="0"/>
                <a:ea typeface="Geneva" panose="020B0503030404040204" pitchFamily="34" charset="0"/>
              </a:rPr>
              <a:t>(6)</a:t>
            </a:r>
          </a:p>
          <a:p>
            <a:r>
              <a:rPr lang="en-US" b="0" i="0" dirty="0">
                <a:solidFill>
                  <a:srgbClr val="000000"/>
                </a:solidFill>
                <a:effectLst/>
                <a:highlight>
                  <a:srgbClr val="FFFFFF"/>
                </a:highlight>
                <a:latin typeface="Geneva" panose="020B0503030404040204" pitchFamily="34" charset="0"/>
                <a:ea typeface="Geneva" panose="020B0503030404040204" pitchFamily="34" charset="0"/>
              </a:rPr>
              <a:t>No standardized archives of model output </a:t>
            </a:r>
            <a:r>
              <a:rPr lang="en-US" b="0" i="0" dirty="0">
                <a:solidFill>
                  <a:srgbClr val="FF0000"/>
                </a:solidFill>
                <a:effectLst/>
                <a:highlight>
                  <a:srgbClr val="FFFFFF"/>
                </a:highlight>
                <a:latin typeface="Geneva" panose="020B0503030404040204" pitchFamily="34" charset="0"/>
                <a:ea typeface="Geneva" panose="020B0503030404040204" pitchFamily="34" charset="0"/>
              </a:rPr>
              <a:t>(6)</a:t>
            </a:r>
            <a:endParaRPr lang="en-US" dirty="0">
              <a:solidFill>
                <a:srgbClr val="FF0000"/>
              </a:solidFill>
              <a:latin typeface="Geneva" panose="020B0503030404040204" pitchFamily="34" charset="0"/>
              <a:ea typeface="Geneva" panose="020B0503030404040204" pitchFamily="34" charset="0"/>
            </a:endParaRPr>
          </a:p>
        </p:txBody>
      </p:sp>
    </p:spTree>
    <p:extLst>
      <p:ext uri="{BB962C8B-B14F-4D97-AF65-F5344CB8AC3E}">
        <p14:creationId xmlns:p14="http://schemas.microsoft.com/office/powerpoint/2010/main" val="59516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2C803-DE55-F781-E4EB-A1FCC4CD3D70}"/>
              </a:ext>
            </a:extLst>
          </p:cNvPr>
          <p:cNvSpPr>
            <a:spLocks noGrp="1"/>
          </p:cNvSpPr>
          <p:nvPr>
            <p:ph type="title"/>
          </p:nvPr>
        </p:nvSpPr>
        <p:spPr/>
        <p:txBody>
          <a:bodyPr/>
          <a:lstStyle/>
          <a:p>
            <a:r>
              <a:rPr lang="en-US" dirty="0"/>
              <a:t>Issues Preventing Progress</a:t>
            </a:r>
            <a:br>
              <a:rPr lang="en-US" dirty="0"/>
            </a:br>
            <a:r>
              <a:rPr lang="en-US" sz="2800" dirty="0"/>
              <a:t>Community Suggested Ideas</a:t>
            </a:r>
          </a:p>
        </p:txBody>
      </p:sp>
      <p:sp>
        <p:nvSpPr>
          <p:cNvPr id="3" name="Content Placeholder 2">
            <a:extLst>
              <a:ext uri="{FF2B5EF4-FFF2-40B4-BE49-F238E27FC236}">
                <a16:creationId xmlns:a16="http://schemas.microsoft.com/office/drawing/2014/main" id="{43773C3F-4DF8-9657-2D5E-FD4923FB88B2}"/>
              </a:ext>
            </a:extLst>
          </p:cNvPr>
          <p:cNvSpPr>
            <a:spLocks noGrp="1"/>
          </p:cNvSpPr>
          <p:nvPr>
            <p:ph idx="1"/>
          </p:nvPr>
        </p:nvSpPr>
        <p:spPr/>
        <p:txBody>
          <a:bodyPr>
            <a:normAutofit fontScale="70000" lnSpcReduction="20000"/>
          </a:bodyPr>
          <a:lstStyle/>
          <a:p>
            <a:pPr marL="0" indent="0">
              <a:lnSpc>
                <a:spcPct val="120000"/>
              </a:lnSpc>
              <a:buNone/>
            </a:pPr>
            <a:r>
              <a:rPr lang="en-US" b="0" i="0" dirty="0">
                <a:solidFill>
                  <a:srgbClr val="202124"/>
                </a:solidFill>
                <a:effectLst/>
                <a:latin typeface="Geneva" panose="020B0503030404040204" pitchFamily="34" charset="0"/>
                <a:ea typeface="Geneva" panose="020B0503030404040204" pitchFamily="34" charset="0"/>
              </a:rPr>
              <a:t>Additional Use </a:t>
            </a:r>
            <a:r>
              <a:rPr lang="en-US" dirty="0">
                <a:solidFill>
                  <a:srgbClr val="202124"/>
                </a:solidFill>
                <a:latin typeface="Geneva" panose="020B0503030404040204" pitchFamily="34" charset="0"/>
                <a:ea typeface="Geneva" panose="020B0503030404040204" pitchFamily="34" charset="0"/>
              </a:rPr>
              <a:t>Case Documentation/Descriptions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Lack of model application examples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Recognition of analysis or modeling caveats - what are the difficulties in using a mode or data set?</a:t>
            </a:r>
            <a:endParaRPr lang="en-US" dirty="0">
              <a:solidFill>
                <a:srgbClr val="202124"/>
              </a:solidFill>
              <a:latin typeface="Geneva" panose="020B0503030404040204" pitchFamily="34" charset="0"/>
              <a:ea typeface="Geneva" panose="020B0503030404040204" pitchFamily="34" charset="0"/>
            </a:endParaRP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Handbook of model descriptions and examples of outputs would be useful as number of models increases</a:t>
            </a:r>
          </a:p>
          <a:p>
            <a:pPr marL="0" indent="0">
              <a:lnSpc>
                <a:spcPct val="120000"/>
              </a:lnSpc>
              <a:buNone/>
            </a:pPr>
            <a:r>
              <a:rPr lang="en-US" b="0" i="0" dirty="0">
                <a:solidFill>
                  <a:srgbClr val="202124"/>
                </a:solidFill>
                <a:effectLst/>
                <a:latin typeface="Geneva" panose="020B0503030404040204" pitchFamily="34" charset="0"/>
                <a:ea typeface="Geneva" panose="020B0503030404040204" pitchFamily="34" charset="0"/>
              </a:rPr>
              <a:t>End-to-end accounting of uncertainties and gaps of data/knowledge</a:t>
            </a:r>
          </a:p>
          <a:p>
            <a:pPr marL="0" indent="0">
              <a:lnSpc>
                <a:spcPct val="120000"/>
              </a:lnSpc>
              <a:buNone/>
            </a:pPr>
            <a:r>
              <a:rPr lang="en-US" dirty="0">
                <a:solidFill>
                  <a:srgbClr val="202124"/>
                </a:solidFill>
                <a:latin typeface="Geneva" panose="020B0503030404040204" pitchFamily="34" charset="0"/>
                <a:ea typeface="Geneva" panose="020B0503030404040204" pitchFamily="34" charset="0"/>
              </a:rPr>
              <a:t>T</a:t>
            </a:r>
            <a:r>
              <a:rPr lang="en-US" b="0" i="0" dirty="0">
                <a:solidFill>
                  <a:srgbClr val="202124"/>
                </a:solidFill>
                <a:effectLst/>
                <a:latin typeface="Geneva" panose="020B0503030404040204" pitchFamily="34" charset="0"/>
                <a:ea typeface="Geneva" panose="020B0503030404040204" pitchFamily="34" charset="0"/>
              </a:rPr>
              <a:t>here is not a readily available way for researchers to reach end-users. Some kind of point-of-contact database/webpage would be valuable for connecting people and connecting models.</a:t>
            </a:r>
          </a:p>
          <a:p>
            <a:pPr marL="0" indent="0">
              <a:lnSpc>
                <a:spcPct val="120000"/>
              </a:lnSpc>
              <a:buNone/>
            </a:pPr>
            <a:r>
              <a:rPr lang="en-US" b="0" i="0" dirty="0">
                <a:solidFill>
                  <a:srgbClr val="202124"/>
                </a:solidFill>
                <a:effectLst/>
                <a:latin typeface="Geneva" panose="020B0503030404040204" pitchFamily="34" charset="0"/>
                <a:ea typeface="Geneva" panose="020B0503030404040204" pitchFamily="34" charset="0"/>
              </a:rPr>
              <a:t>More initiative/call for global collaborative research (specially call for early career scientists)</a:t>
            </a:r>
          </a:p>
          <a:p>
            <a:pPr>
              <a:lnSpc>
                <a:spcPct val="120000"/>
              </a:lnSpc>
            </a:pPr>
            <a:endParaRPr lang="en-US" dirty="0">
              <a:latin typeface="Geneva" panose="020B0503030404040204" pitchFamily="34" charset="0"/>
              <a:ea typeface="Geneva" panose="020B0503030404040204" pitchFamily="34" charset="0"/>
            </a:endParaRPr>
          </a:p>
        </p:txBody>
      </p:sp>
    </p:spTree>
    <p:extLst>
      <p:ext uri="{BB962C8B-B14F-4D97-AF65-F5344CB8AC3E}">
        <p14:creationId xmlns:p14="http://schemas.microsoft.com/office/powerpoint/2010/main" val="3569198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F7911-593B-D7F0-76C4-8E84CD1E93A9}"/>
              </a:ext>
            </a:extLst>
          </p:cNvPr>
          <p:cNvSpPr>
            <a:spLocks noGrp="1"/>
          </p:cNvSpPr>
          <p:nvPr>
            <p:ph type="title"/>
          </p:nvPr>
        </p:nvSpPr>
        <p:spPr/>
        <p:txBody>
          <a:bodyPr>
            <a:normAutofit/>
          </a:bodyPr>
          <a:lstStyle/>
          <a:p>
            <a:r>
              <a:rPr lang="en-US" dirty="0"/>
              <a:t>Standards </a:t>
            </a:r>
            <a:br>
              <a:rPr lang="en-US" dirty="0"/>
            </a:br>
            <a:r>
              <a:rPr lang="en-US" sz="2000" b="0" i="0" dirty="0">
                <a:solidFill>
                  <a:srgbClr val="202124"/>
                </a:solidFill>
                <a:effectLst/>
                <a:highlight>
                  <a:srgbClr val="FFFFFF"/>
                </a:highlight>
                <a:latin typeface="Geneva" panose="020B0503030404040204" pitchFamily="34" charset="0"/>
                <a:ea typeface="Geneva" panose="020B0503030404040204" pitchFamily="34" charset="0"/>
              </a:rPr>
              <a:t>How can the community develop/adopt a set of model/data/code standards and ensure their widespread use?</a:t>
            </a:r>
            <a:endParaRPr lang="en-US" sz="2000" dirty="0">
              <a:latin typeface="Geneva" panose="020B0503030404040204" pitchFamily="34" charset="0"/>
              <a:ea typeface="Geneva" panose="020B0503030404040204" pitchFamily="34" charset="0"/>
            </a:endParaRPr>
          </a:p>
        </p:txBody>
      </p:sp>
      <p:sp>
        <p:nvSpPr>
          <p:cNvPr id="3" name="Content Placeholder 2">
            <a:extLst>
              <a:ext uri="{FF2B5EF4-FFF2-40B4-BE49-F238E27FC236}">
                <a16:creationId xmlns:a16="http://schemas.microsoft.com/office/drawing/2014/main" id="{72BB555F-2A41-C718-8B08-D94A8F2C7F8C}"/>
              </a:ext>
            </a:extLst>
          </p:cNvPr>
          <p:cNvSpPr>
            <a:spLocks noGrp="1"/>
          </p:cNvSpPr>
          <p:nvPr>
            <p:ph idx="1"/>
          </p:nvPr>
        </p:nvSpPr>
        <p:spPr>
          <a:xfrm>
            <a:off x="838200" y="1868557"/>
            <a:ext cx="10515600" cy="4624318"/>
          </a:xfrm>
        </p:spPr>
        <p:txBody>
          <a:bodyPr>
            <a:normAutofit fontScale="70000" lnSpcReduction="20000"/>
          </a:bodyPr>
          <a:lstStyle/>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Create a single site with documents and standards definition that would also allow users to suggest/add updates (2)</a:t>
            </a: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Standards are not always suitable and so aren’t used. Allow open input from modelers and data providers on standards that make sense to encourage their use. (3)</a:t>
            </a: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Develop/provide open access to common tools for creating and validating metadata (3)</a:t>
            </a: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Create metadata that captures model boundary conditions and parameters (3)</a:t>
            </a:r>
            <a:endParaRPr lang="en-US" dirty="0">
              <a:solidFill>
                <a:srgbClr val="000000"/>
              </a:solidFill>
              <a:highlight>
                <a:srgbClr val="FFFFFF"/>
              </a:highlight>
              <a:latin typeface="Geneva" panose="020B0503030404040204" pitchFamily="34" charset="0"/>
              <a:ea typeface="Geneva" panose="020B0503030404040204" pitchFamily="34" charset="0"/>
            </a:endParaRP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Require training on standards (5)</a:t>
            </a: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The satellite industry has discussed giving Sustainability Grades to encourage responsible use of space instead of forced regulations. Similar usability grades could be given to models or datasets to encourage use of standards etc. (5)</a:t>
            </a:r>
          </a:p>
        </p:txBody>
      </p:sp>
    </p:spTree>
    <p:extLst>
      <p:ext uri="{BB962C8B-B14F-4D97-AF65-F5344CB8AC3E}">
        <p14:creationId xmlns:p14="http://schemas.microsoft.com/office/powerpoint/2010/main" val="48813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7800-7806-1AB3-47C5-0E7340383A2D}"/>
              </a:ext>
            </a:extLst>
          </p:cNvPr>
          <p:cNvSpPr>
            <a:spLocks noGrp="1"/>
          </p:cNvSpPr>
          <p:nvPr>
            <p:ph type="title"/>
          </p:nvPr>
        </p:nvSpPr>
        <p:spPr/>
        <p:txBody>
          <a:bodyPr/>
          <a:lstStyle/>
          <a:p>
            <a:r>
              <a:rPr lang="en-US" dirty="0"/>
              <a:t>Incentives</a:t>
            </a:r>
          </a:p>
        </p:txBody>
      </p:sp>
      <p:sp>
        <p:nvSpPr>
          <p:cNvPr id="3" name="Content Placeholder 2">
            <a:extLst>
              <a:ext uri="{FF2B5EF4-FFF2-40B4-BE49-F238E27FC236}">
                <a16:creationId xmlns:a16="http://schemas.microsoft.com/office/drawing/2014/main" id="{A1B007D8-A4D7-B79C-9C2A-88451E6CD566}"/>
              </a:ext>
            </a:extLst>
          </p:cNvPr>
          <p:cNvSpPr>
            <a:spLocks noGrp="1"/>
          </p:cNvSpPr>
          <p:nvPr>
            <p:ph idx="1"/>
          </p:nvPr>
        </p:nvSpPr>
        <p:spPr/>
        <p:txBody>
          <a:bodyPr>
            <a:normAutofit fontScale="77500" lnSpcReduction="20000"/>
          </a:bodyPr>
          <a:lstStyle/>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Create additional budget incentives to make data/models open, available, and well documented. For example, an additional percentage of funding could be available to proposers to make data or code openly available (1)</a:t>
            </a:r>
          </a:p>
          <a:p>
            <a:pPr>
              <a:lnSpc>
                <a:spcPct val="120000"/>
              </a:lnSpc>
            </a:pPr>
            <a:endParaRPr lang="en-US" dirty="0">
              <a:solidFill>
                <a:srgbClr val="000000"/>
              </a:solidFill>
              <a:highlight>
                <a:srgbClr val="FFFFFF"/>
              </a:highlight>
              <a:latin typeface="Geneva" panose="020B0503030404040204" pitchFamily="34" charset="0"/>
              <a:ea typeface="Geneva" panose="020B0503030404040204" pitchFamily="34" charset="0"/>
            </a:endParaRP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Required Open Science 101 type training/education on what open science is, how to implement it, and the value of open science/data/models (example </a:t>
            </a:r>
            <a:r>
              <a:rPr lang="en-US" b="0" i="0" dirty="0">
                <a:solidFill>
                  <a:srgbClr val="000000"/>
                </a:solidFill>
                <a:effectLst/>
                <a:highlight>
                  <a:srgbClr val="FFFFFF"/>
                </a:highlight>
                <a:latin typeface="Geneva" panose="020B0503030404040204" pitchFamily="34" charset="0"/>
                <a:ea typeface="Geneva" panose="020B0503030404040204" pitchFamily="34" charset="0"/>
                <a:hlinkClick r:id="rId2"/>
              </a:rPr>
              <a:t>https://openscience101.org/)(2</a:t>
            </a:r>
            <a:r>
              <a:rPr lang="en-US" b="0" i="0" dirty="0">
                <a:solidFill>
                  <a:srgbClr val="000000"/>
                </a:solidFill>
                <a:effectLst/>
                <a:highlight>
                  <a:srgbClr val="FFFFFF"/>
                </a:highlight>
                <a:latin typeface="Geneva" panose="020B0503030404040204" pitchFamily="34" charset="0"/>
                <a:ea typeface="Geneva" panose="020B0503030404040204" pitchFamily="34" charset="0"/>
              </a:rPr>
              <a:t>)</a:t>
            </a:r>
          </a:p>
          <a:p>
            <a:pPr>
              <a:lnSpc>
                <a:spcPct val="120000"/>
              </a:lnSpc>
            </a:pPr>
            <a:endParaRPr lang="en-US" b="0" i="0" dirty="0">
              <a:solidFill>
                <a:srgbClr val="000000"/>
              </a:solidFill>
              <a:effectLst/>
              <a:highlight>
                <a:srgbClr val="FFFFFF"/>
              </a:highlight>
              <a:latin typeface="Geneva" panose="020B0503030404040204" pitchFamily="34" charset="0"/>
              <a:ea typeface="Geneva" panose="020B0503030404040204" pitchFamily="34" charset="0"/>
            </a:endParaRPr>
          </a:p>
          <a:p>
            <a:pPr>
              <a:lnSpc>
                <a:spcPct val="120000"/>
              </a:lnSpc>
            </a:pPr>
            <a:r>
              <a:rPr lang="en-US" b="0" i="0" dirty="0">
                <a:solidFill>
                  <a:srgbClr val="000000"/>
                </a:solidFill>
                <a:effectLst/>
                <a:highlight>
                  <a:srgbClr val="FFFFFF"/>
                </a:highlight>
                <a:latin typeface="Geneva" panose="020B0503030404040204" pitchFamily="34" charset="0"/>
                <a:ea typeface="Geneva" panose="020B0503030404040204" pitchFamily="34" charset="0"/>
              </a:rPr>
              <a:t>Provide open metrics on model usage at CCMC that could be used to highlight the importance of a particular model for future funding (2.5)</a:t>
            </a:r>
          </a:p>
          <a:p>
            <a:pPr>
              <a:lnSpc>
                <a:spcPct val="120000"/>
              </a:lnSpc>
            </a:pPr>
            <a:endParaRPr lang="en-US" dirty="0">
              <a:latin typeface="Geneva" panose="020B0503030404040204" pitchFamily="34" charset="0"/>
              <a:ea typeface="Geneva" panose="020B0503030404040204" pitchFamily="34" charset="0"/>
            </a:endParaRPr>
          </a:p>
        </p:txBody>
      </p:sp>
    </p:spTree>
    <p:extLst>
      <p:ext uri="{BB962C8B-B14F-4D97-AF65-F5344CB8AC3E}">
        <p14:creationId xmlns:p14="http://schemas.microsoft.com/office/powerpoint/2010/main" val="71082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7800-7806-1AB3-47C5-0E7340383A2D}"/>
              </a:ext>
            </a:extLst>
          </p:cNvPr>
          <p:cNvSpPr>
            <a:spLocks noGrp="1"/>
          </p:cNvSpPr>
          <p:nvPr>
            <p:ph type="title"/>
          </p:nvPr>
        </p:nvSpPr>
        <p:spPr/>
        <p:txBody>
          <a:bodyPr/>
          <a:lstStyle/>
          <a:p>
            <a:r>
              <a:rPr lang="en-US" dirty="0"/>
              <a:t>Incentives</a:t>
            </a:r>
            <a:br>
              <a:rPr lang="en-US" dirty="0"/>
            </a:br>
            <a:r>
              <a:rPr lang="en-US" sz="3200" dirty="0"/>
              <a:t>Community Ideas</a:t>
            </a:r>
          </a:p>
        </p:txBody>
      </p:sp>
      <p:sp>
        <p:nvSpPr>
          <p:cNvPr id="3" name="Content Placeholder 2">
            <a:extLst>
              <a:ext uri="{FF2B5EF4-FFF2-40B4-BE49-F238E27FC236}">
                <a16:creationId xmlns:a16="http://schemas.microsoft.com/office/drawing/2014/main" id="{A1B007D8-A4D7-B79C-9C2A-88451E6CD566}"/>
              </a:ext>
            </a:extLst>
          </p:cNvPr>
          <p:cNvSpPr>
            <a:spLocks noGrp="1"/>
          </p:cNvSpPr>
          <p:nvPr>
            <p:ph idx="1"/>
          </p:nvPr>
        </p:nvSpPr>
        <p:spPr>
          <a:xfrm>
            <a:off x="838200" y="1825625"/>
            <a:ext cx="10515600" cy="4667250"/>
          </a:xfrm>
        </p:spPr>
        <p:txBody>
          <a:bodyPr>
            <a:noAutofit/>
          </a:bodyPr>
          <a:lstStyle/>
          <a:p>
            <a:pPr marL="0" indent="0">
              <a:lnSpc>
                <a:spcPct val="120000"/>
              </a:lnSpc>
              <a:buNone/>
            </a:pPr>
            <a:r>
              <a:rPr lang="en-US" sz="1400" b="0" i="0" dirty="0">
                <a:solidFill>
                  <a:srgbClr val="202124"/>
                </a:solidFill>
                <a:effectLst/>
                <a:latin typeface="Geneva" panose="020B0503030404040204" pitchFamily="34" charset="0"/>
                <a:ea typeface="Geneva" panose="020B0503030404040204" pitchFamily="34" charset="0"/>
              </a:rPr>
              <a:t>Maintenance/support funding:</a:t>
            </a:r>
          </a:p>
          <a:p>
            <a:pPr lvl="1">
              <a:lnSpc>
                <a:spcPct val="120000"/>
              </a:lnSpc>
            </a:pPr>
            <a:r>
              <a:rPr lang="en-US" sz="1000" b="0" i="0" dirty="0">
                <a:solidFill>
                  <a:srgbClr val="202124"/>
                </a:solidFill>
                <a:effectLst/>
                <a:latin typeface="Geneva" panose="020B0503030404040204" pitchFamily="34" charset="0"/>
                <a:ea typeface="Geneva" panose="020B0503030404040204" pitchFamily="34" charset="0"/>
              </a:rPr>
              <a:t>Funding for code developers to provide user support to the public when questions are asked or bugs are encountered?</a:t>
            </a:r>
          </a:p>
          <a:p>
            <a:pPr lvl="1">
              <a:lnSpc>
                <a:spcPct val="120000"/>
              </a:lnSpc>
            </a:pPr>
            <a:r>
              <a:rPr lang="en-US" sz="1000" b="0" i="0" dirty="0">
                <a:solidFill>
                  <a:srgbClr val="202124"/>
                </a:solidFill>
                <a:effectLst/>
                <a:latin typeface="Geneva" panose="020B0503030404040204" pitchFamily="34" charset="0"/>
                <a:ea typeface="Geneva" panose="020B0503030404040204" pitchFamily="34" charset="0"/>
              </a:rPr>
              <a:t>I don't think the first idea is going to work, and will easily be politicized. Most are unaware of the benefits of most modeling efforts, and what they need in addition to what they already have. I think if some way could be found to learn the benefits and problem areas each model faces, this would benefit both the model, and those who are able to input. Perhaps funding can be found for those who help other modeling efforts.</a:t>
            </a:r>
            <a:endParaRPr lang="en-US" sz="1000" dirty="0">
              <a:latin typeface="Geneva" panose="020B0503030404040204" pitchFamily="34" charset="0"/>
              <a:ea typeface="Geneva" panose="020B0503030404040204" pitchFamily="34" charset="0"/>
            </a:endParaRPr>
          </a:p>
          <a:p>
            <a:pPr marL="0" indent="0">
              <a:lnSpc>
                <a:spcPct val="120000"/>
              </a:lnSpc>
              <a:buNone/>
            </a:pPr>
            <a:r>
              <a:rPr lang="en-US" sz="1400" b="0" i="0" dirty="0">
                <a:solidFill>
                  <a:srgbClr val="202124"/>
                </a:solidFill>
                <a:effectLst/>
                <a:latin typeface="Geneva" panose="020B0503030404040204" pitchFamily="34" charset="0"/>
                <a:ea typeface="Geneva" panose="020B0503030404040204" pitchFamily="34" charset="0"/>
              </a:rPr>
              <a:t>Optimization funding:</a:t>
            </a:r>
          </a:p>
          <a:p>
            <a:pPr lvl="1">
              <a:lnSpc>
                <a:spcPct val="120000"/>
              </a:lnSpc>
            </a:pPr>
            <a:r>
              <a:rPr lang="en-US" sz="1000" b="0" i="0" dirty="0">
                <a:solidFill>
                  <a:srgbClr val="202124"/>
                </a:solidFill>
                <a:effectLst/>
                <a:latin typeface="Geneva" panose="020B0503030404040204" pitchFamily="34" charset="0"/>
                <a:ea typeface="Geneva" panose="020B0503030404040204" pitchFamily="34" charset="0"/>
              </a:rPr>
              <a:t>Fund efforts aimed at optimizing existing CPU-intense models to further incentivize their interactive use by end users</a:t>
            </a:r>
            <a:endParaRPr lang="en-US" sz="1000" b="0" i="0" dirty="0">
              <a:solidFill>
                <a:srgbClr val="000000"/>
              </a:solidFill>
              <a:effectLst/>
              <a:latin typeface="Geneva" panose="020B0503030404040204" pitchFamily="34" charset="0"/>
              <a:ea typeface="Geneva" panose="020B0503030404040204" pitchFamily="34" charset="0"/>
            </a:endParaRPr>
          </a:p>
          <a:p>
            <a:pPr marL="0" indent="0">
              <a:lnSpc>
                <a:spcPct val="120000"/>
              </a:lnSpc>
              <a:buNone/>
            </a:pPr>
            <a:r>
              <a:rPr lang="en-US" sz="1400" b="0" i="0" dirty="0">
                <a:solidFill>
                  <a:srgbClr val="202124"/>
                </a:solidFill>
                <a:effectLst/>
                <a:latin typeface="Geneva" panose="020B0503030404040204" pitchFamily="34" charset="0"/>
                <a:ea typeface="Geneva" panose="020B0503030404040204" pitchFamily="34" charset="0"/>
              </a:rPr>
              <a:t>Prioritize funding for Open </a:t>
            </a:r>
            <a:r>
              <a:rPr lang="en-US" sz="1400" dirty="0">
                <a:solidFill>
                  <a:srgbClr val="202124"/>
                </a:solidFill>
                <a:latin typeface="Geneva" panose="020B0503030404040204" pitchFamily="34" charset="0"/>
                <a:ea typeface="Geneva" panose="020B0503030404040204" pitchFamily="34" charset="0"/>
              </a:rPr>
              <a:t>CCMC code:</a:t>
            </a:r>
          </a:p>
          <a:p>
            <a:pPr lvl="1">
              <a:lnSpc>
                <a:spcPct val="120000"/>
              </a:lnSpc>
            </a:pPr>
            <a:r>
              <a:rPr lang="en-US" sz="1000" b="0" i="0" dirty="0">
                <a:solidFill>
                  <a:srgbClr val="202124"/>
                </a:solidFill>
                <a:effectLst/>
                <a:latin typeface="Geneva" panose="020B0503030404040204" pitchFamily="34" charset="0"/>
                <a:ea typeface="Geneva" panose="020B0503030404040204" pitchFamily="34" charset="0"/>
              </a:rPr>
              <a:t>Prioritize well-documented, tested, and published CCMC models over similar class models in NASA funding opportunities. Incentivize the proposers to work with CCMC and model developers on their projects rather than pursue simulations with their own models. Proposers should well justify their decision to run their models over similar CCMC models. For instance, they may say: "We need a simulation feature than is not currently available at CCMC and CCMC model developers cannot implement it at this time".</a:t>
            </a:r>
          </a:p>
          <a:p>
            <a:pPr marL="0" indent="0">
              <a:lnSpc>
                <a:spcPct val="120000"/>
              </a:lnSpc>
              <a:buNone/>
            </a:pPr>
            <a:r>
              <a:rPr lang="en-US" sz="1400" b="0" i="0" dirty="0">
                <a:solidFill>
                  <a:srgbClr val="202124"/>
                </a:solidFill>
                <a:effectLst/>
                <a:latin typeface="Geneva" panose="020B0503030404040204" pitchFamily="34" charset="0"/>
                <a:ea typeface="Geneva" panose="020B0503030404040204" pitchFamily="34" charset="0"/>
              </a:rPr>
              <a:t>Fund efforts that generate a variety of "ready-to-use" model applications ("setups") with significant science impacts, which end users would be interested and willing to explore on their own. Examples could include global Earth and planetary/cometary/lunar setups, local setups (e.g., shock and turbulence studies), laboratory astrophysics setups, </a:t>
            </a:r>
            <a:r>
              <a:rPr lang="en-US" sz="1400" b="0" i="0" dirty="0" err="1">
                <a:solidFill>
                  <a:srgbClr val="202124"/>
                </a:solidFill>
                <a:effectLst/>
                <a:latin typeface="Geneva" panose="020B0503030404040204" pitchFamily="34" charset="0"/>
                <a:ea typeface="Geneva" panose="020B0503030404040204" pitchFamily="34" charset="0"/>
              </a:rPr>
              <a:t>etc</a:t>
            </a:r>
            <a:endParaRPr lang="en-US" sz="1400" dirty="0">
              <a:solidFill>
                <a:srgbClr val="000000"/>
              </a:solidFill>
              <a:latin typeface="Geneva" panose="020B0503030404040204" pitchFamily="34" charset="0"/>
              <a:ea typeface="Geneva" panose="020B0503030404040204" pitchFamily="34" charset="0"/>
            </a:endParaRPr>
          </a:p>
        </p:txBody>
      </p:sp>
    </p:spTree>
    <p:extLst>
      <p:ext uri="{BB962C8B-B14F-4D97-AF65-F5344CB8AC3E}">
        <p14:creationId xmlns:p14="http://schemas.microsoft.com/office/powerpoint/2010/main" val="101982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omputer screen&#10;&#10;Description automatically generated">
            <a:extLst>
              <a:ext uri="{FF2B5EF4-FFF2-40B4-BE49-F238E27FC236}">
                <a16:creationId xmlns:a16="http://schemas.microsoft.com/office/drawing/2014/main" id="{B599F8CE-5560-16CD-09FB-AAEEA9B1E0CB}"/>
              </a:ext>
            </a:extLst>
          </p:cNvPr>
          <p:cNvPicPr>
            <a:picLocks noGrp="1" noChangeAspect="1"/>
          </p:cNvPicPr>
          <p:nvPr>
            <p:ph idx="1"/>
          </p:nvPr>
        </p:nvPicPr>
        <p:blipFill>
          <a:blip r:embed="rId2"/>
          <a:stretch>
            <a:fillRect/>
          </a:stretch>
        </p:blipFill>
        <p:spPr>
          <a:xfrm>
            <a:off x="0" y="0"/>
            <a:ext cx="6188765" cy="3137965"/>
          </a:xfrm>
        </p:spPr>
      </p:pic>
      <p:pic>
        <p:nvPicPr>
          <p:cNvPr id="7" name="Picture 6" descr="A pie chart with colorful circles&#10;&#10;Description automatically generated">
            <a:extLst>
              <a:ext uri="{FF2B5EF4-FFF2-40B4-BE49-F238E27FC236}">
                <a16:creationId xmlns:a16="http://schemas.microsoft.com/office/drawing/2014/main" id="{B8F5BF68-8D3E-7480-EF7D-7E33598F6115}"/>
              </a:ext>
            </a:extLst>
          </p:cNvPr>
          <p:cNvPicPr>
            <a:picLocks noChangeAspect="1"/>
          </p:cNvPicPr>
          <p:nvPr/>
        </p:nvPicPr>
        <p:blipFill>
          <a:blip r:embed="rId3"/>
          <a:stretch>
            <a:fillRect/>
          </a:stretch>
        </p:blipFill>
        <p:spPr>
          <a:xfrm>
            <a:off x="6096000" y="3290227"/>
            <a:ext cx="6020462" cy="2687579"/>
          </a:xfrm>
          <a:prstGeom prst="rect">
            <a:avLst/>
          </a:prstGeom>
        </p:spPr>
      </p:pic>
      <p:pic>
        <p:nvPicPr>
          <p:cNvPr id="9" name="Picture 8" descr="A pie chart with colorful circles and numbers&#10;&#10;Description automatically generated">
            <a:extLst>
              <a:ext uri="{FF2B5EF4-FFF2-40B4-BE49-F238E27FC236}">
                <a16:creationId xmlns:a16="http://schemas.microsoft.com/office/drawing/2014/main" id="{E7A1A4C5-A587-5D7F-D488-4BC9EAEA4FB6}"/>
              </a:ext>
            </a:extLst>
          </p:cNvPr>
          <p:cNvPicPr>
            <a:picLocks noChangeAspect="1"/>
          </p:cNvPicPr>
          <p:nvPr/>
        </p:nvPicPr>
        <p:blipFill>
          <a:blip r:embed="rId4"/>
          <a:stretch>
            <a:fillRect/>
          </a:stretch>
        </p:blipFill>
        <p:spPr>
          <a:xfrm>
            <a:off x="0" y="3170959"/>
            <a:ext cx="6096000" cy="2773853"/>
          </a:xfrm>
          <a:prstGeom prst="rect">
            <a:avLst/>
          </a:prstGeom>
        </p:spPr>
      </p:pic>
      <p:pic>
        <p:nvPicPr>
          <p:cNvPr id="11" name="Picture 10" descr="A pie chart with different colored circles&#10;&#10;Description automatically generated">
            <a:extLst>
              <a:ext uri="{FF2B5EF4-FFF2-40B4-BE49-F238E27FC236}">
                <a16:creationId xmlns:a16="http://schemas.microsoft.com/office/drawing/2014/main" id="{46AAB2CD-2B55-2490-B4B1-007ACF0B62D6}"/>
              </a:ext>
            </a:extLst>
          </p:cNvPr>
          <p:cNvPicPr>
            <a:picLocks noChangeAspect="1"/>
          </p:cNvPicPr>
          <p:nvPr/>
        </p:nvPicPr>
        <p:blipFill>
          <a:blip r:embed="rId5"/>
          <a:stretch>
            <a:fillRect/>
          </a:stretch>
        </p:blipFill>
        <p:spPr>
          <a:xfrm>
            <a:off x="6033157" y="468763"/>
            <a:ext cx="6158843" cy="2745333"/>
          </a:xfrm>
          <a:prstGeom prst="rect">
            <a:avLst/>
          </a:prstGeom>
        </p:spPr>
      </p:pic>
    </p:spTree>
    <p:extLst>
      <p:ext uri="{BB962C8B-B14F-4D97-AF65-F5344CB8AC3E}">
        <p14:creationId xmlns:p14="http://schemas.microsoft.com/office/powerpoint/2010/main" val="264082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214AE-E8E6-7C62-AA1B-67438445F998}"/>
              </a:ext>
            </a:extLst>
          </p:cNvPr>
          <p:cNvSpPr>
            <a:spLocks noGrp="1"/>
          </p:cNvSpPr>
          <p:nvPr>
            <p:ph type="title"/>
          </p:nvPr>
        </p:nvSpPr>
        <p:spPr/>
        <p:txBody>
          <a:bodyPr/>
          <a:lstStyle/>
          <a:p>
            <a:r>
              <a:rPr lang="en-US" dirty="0"/>
              <a:t>Inner Magnetosphere Scoreboard</a:t>
            </a:r>
            <a:br>
              <a:rPr lang="en-US" dirty="0"/>
            </a:br>
            <a:r>
              <a:rPr lang="en-US" sz="2800" dirty="0"/>
              <a:t>What should be the focus?</a:t>
            </a:r>
          </a:p>
        </p:txBody>
      </p:sp>
      <p:sp>
        <p:nvSpPr>
          <p:cNvPr id="3" name="Content Placeholder 2">
            <a:extLst>
              <a:ext uri="{FF2B5EF4-FFF2-40B4-BE49-F238E27FC236}">
                <a16:creationId xmlns:a16="http://schemas.microsoft.com/office/drawing/2014/main" id="{8C102883-7D18-AB8E-5B6B-43ED18F0075B}"/>
              </a:ext>
            </a:extLst>
          </p:cNvPr>
          <p:cNvSpPr>
            <a:spLocks noGrp="1"/>
          </p:cNvSpPr>
          <p:nvPr>
            <p:ph idx="1"/>
          </p:nvPr>
        </p:nvSpPr>
        <p:spPr/>
        <p:txBody>
          <a:bodyPr>
            <a:normAutofit fontScale="77500" lnSpcReduction="20000"/>
          </a:bodyPr>
          <a:lstStyle/>
          <a:p>
            <a:pPr marL="0" indent="0">
              <a:lnSpc>
                <a:spcPct val="120000"/>
              </a:lnSpc>
              <a:buNone/>
            </a:pPr>
            <a:r>
              <a:rPr lang="en-US" dirty="0">
                <a:solidFill>
                  <a:srgbClr val="202124"/>
                </a:solidFill>
                <a:latin typeface="Geneva" panose="020B0503030404040204" pitchFamily="34" charset="0"/>
                <a:ea typeface="Geneva" panose="020B0503030404040204" pitchFamily="34" charset="0"/>
              </a:rPr>
              <a:t>Impact focused</a:t>
            </a:r>
          </a:p>
          <a:p>
            <a:pPr lvl="1">
              <a:lnSpc>
                <a:spcPct val="120000"/>
              </a:lnSpc>
            </a:pPr>
            <a:r>
              <a:rPr lang="en-US" dirty="0">
                <a:solidFill>
                  <a:srgbClr val="202124"/>
                </a:solidFill>
                <a:latin typeface="Geneva" panose="020B0503030404040204" pitchFamily="34" charset="0"/>
                <a:ea typeface="Geneva" panose="020B0503030404040204" pitchFamily="34" charset="0"/>
              </a:rPr>
              <a:t>Q</a:t>
            </a:r>
            <a:r>
              <a:rPr lang="en-US" b="0" i="0" dirty="0">
                <a:solidFill>
                  <a:srgbClr val="202124"/>
                </a:solidFill>
                <a:effectLst/>
                <a:latin typeface="Geneva" panose="020B0503030404040204" pitchFamily="34" charset="0"/>
                <a:ea typeface="Geneva" panose="020B0503030404040204" pitchFamily="34" charset="0"/>
              </a:rPr>
              <a:t>uantities that can be easily translated to the corresponding impacts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How well the models reproduce the behavior of the environment and/or the response of a spacecraft to such environment</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Charging hazard proxies</a:t>
            </a:r>
          </a:p>
          <a:p>
            <a:pPr marL="0" indent="0">
              <a:lnSpc>
                <a:spcPct val="120000"/>
              </a:lnSpc>
              <a:buNone/>
            </a:pPr>
            <a:r>
              <a:rPr lang="en-US" b="0" i="0" dirty="0">
                <a:solidFill>
                  <a:srgbClr val="202124"/>
                </a:solidFill>
                <a:effectLst/>
                <a:latin typeface="Geneva" panose="020B0503030404040204" pitchFamily="34" charset="0"/>
                <a:ea typeface="Geneva" panose="020B0503030404040204" pitchFamily="34" charset="0"/>
              </a:rPr>
              <a:t>Particle fluxes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Ion (different species) and electron trapped and precipitation particle fluxes, </a:t>
            </a:r>
            <a:r>
              <a:rPr lang="en-US" b="0" i="0" dirty="0" err="1">
                <a:solidFill>
                  <a:srgbClr val="202124"/>
                </a:solidFill>
                <a:effectLst/>
                <a:latin typeface="Geneva" panose="020B0503030404040204" pitchFamily="34" charset="0"/>
                <a:ea typeface="Geneva" panose="020B0503030404040204" pitchFamily="34" charset="0"/>
              </a:rPr>
              <a:t>plasmaspheric</a:t>
            </a:r>
            <a:r>
              <a:rPr lang="en-US" b="0" i="0" dirty="0">
                <a:solidFill>
                  <a:srgbClr val="202124"/>
                </a:solidFill>
                <a:effectLst/>
                <a:latin typeface="Geneva" panose="020B0503030404040204" pitchFamily="34" charset="0"/>
                <a:ea typeface="Geneva" panose="020B0503030404040204" pitchFamily="34" charset="0"/>
              </a:rPr>
              <a:t> density and their accuracies with respect to observed data in different geomagnetic conditions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If feasible at all, the focus should be on matching available observations.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energetic particle fluxes</a:t>
            </a:r>
          </a:p>
          <a:p>
            <a:pPr lvl="1">
              <a:lnSpc>
                <a:spcPct val="120000"/>
              </a:lnSpc>
            </a:pPr>
            <a:r>
              <a:rPr lang="en-US" b="0" i="0" dirty="0">
                <a:solidFill>
                  <a:srgbClr val="202124"/>
                </a:solidFill>
                <a:effectLst/>
                <a:latin typeface="Geneva" panose="020B0503030404040204" pitchFamily="34" charset="0"/>
                <a:ea typeface="Geneva" panose="020B0503030404040204" pitchFamily="34" charset="0"/>
              </a:rPr>
              <a:t>ring current? (e.g. </a:t>
            </a:r>
            <a:r>
              <a:rPr lang="en-US" b="0" i="0" dirty="0" err="1">
                <a:solidFill>
                  <a:srgbClr val="202124"/>
                </a:solidFill>
                <a:effectLst/>
                <a:latin typeface="Geneva" panose="020B0503030404040204" pitchFamily="34" charset="0"/>
                <a:ea typeface="Geneva" panose="020B0503030404040204" pitchFamily="34" charset="0"/>
              </a:rPr>
              <a:t>Dst</a:t>
            </a:r>
            <a:r>
              <a:rPr lang="en-US" b="0" i="0" dirty="0">
                <a:solidFill>
                  <a:srgbClr val="202124"/>
                </a:solidFill>
                <a:effectLst/>
                <a:latin typeface="Geneva" panose="020B0503030404040204" pitchFamily="34" charset="0"/>
                <a:ea typeface="Geneva" panose="020B0503030404040204" pitchFamily="34" charset="0"/>
              </a:rPr>
              <a:t> forecasts?)</a:t>
            </a:r>
            <a:endParaRPr lang="en-US" dirty="0">
              <a:latin typeface="Geneva" panose="020B0503030404040204" pitchFamily="34" charset="0"/>
              <a:ea typeface="Geneva" panose="020B0503030404040204" pitchFamily="34" charset="0"/>
            </a:endParaRPr>
          </a:p>
        </p:txBody>
      </p:sp>
    </p:spTree>
    <p:extLst>
      <p:ext uri="{BB962C8B-B14F-4D97-AF65-F5344CB8AC3E}">
        <p14:creationId xmlns:p14="http://schemas.microsoft.com/office/powerpoint/2010/main" val="113172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C63A-B608-2E07-A059-8F74F34DD809}"/>
              </a:ext>
            </a:extLst>
          </p:cNvPr>
          <p:cNvSpPr>
            <a:spLocks noGrp="1"/>
          </p:cNvSpPr>
          <p:nvPr>
            <p:ph type="title"/>
          </p:nvPr>
        </p:nvSpPr>
        <p:spPr/>
        <p:txBody>
          <a:bodyPr>
            <a:normAutofit fontScale="90000"/>
          </a:bodyPr>
          <a:lstStyle/>
          <a:p>
            <a:pPr>
              <a:lnSpc>
                <a:spcPct val="100000"/>
              </a:lnSpc>
            </a:pPr>
            <a:r>
              <a:rPr lang="en-US" b="1" i="0" dirty="0">
                <a:effectLst/>
                <a:latin typeface="Geneva" panose="020B0503030404040204" pitchFamily="34" charset="0"/>
                <a:ea typeface="Geneva" panose="020B0503030404040204" pitchFamily="34" charset="0"/>
              </a:rPr>
              <a:t>Open development: User Involvement</a:t>
            </a:r>
            <a:br>
              <a:rPr lang="en-US" b="1" i="0" dirty="0">
                <a:solidFill>
                  <a:srgbClr val="FFFFFF"/>
                </a:solidFill>
                <a:effectLst/>
                <a:latin typeface="Geneva" panose="020B0503030404040204" pitchFamily="34" charset="0"/>
                <a:ea typeface="Geneva" panose="020B0503030404040204" pitchFamily="34" charset="0"/>
              </a:rPr>
            </a:br>
            <a:r>
              <a:rPr lang="en-US" sz="2000" b="0" i="0" dirty="0">
                <a:solidFill>
                  <a:srgbClr val="202124"/>
                </a:solidFill>
                <a:effectLst/>
                <a:latin typeface="Geneva" panose="020B0503030404040204" pitchFamily="34" charset="0"/>
                <a:ea typeface="Geneva" panose="020B0503030404040204" pitchFamily="34" charset="0"/>
              </a:rPr>
              <a:t>How do we encourage active end user engagement in the application development process and open contributions to that process (such as user needs and impact data)?</a:t>
            </a:r>
            <a:endParaRPr lang="en-US" sz="2000" dirty="0">
              <a:latin typeface="Geneva" panose="020B0503030404040204" pitchFamily="34" charset="0"/>
              <a:ea typeface="Geneva" panose="020B0503030404040204" pitchFamily="34" charset="0"/>
            </a:endParaRPr>
          </a:p>
        </p:txBody>
      </p:sp>
      <p:sp>
        <p:nvSpPr>
          <p:cNvPr id="7" name="Content Placeholder 6">
            <a:extLst>
              <a:ext uri="{FF2B5EF4-FFF2-40B4-BE49-F238E27FC236}">
                <a16:creationId xmlns:a16="http://schemas.microsoft.com/office/drawing/2014/main" id="{A6A41F06-60D1-85B5-69E8-F2EEF3815381}"/>
              </a:ext>
            </a:extLst>
          </p:cNvPr>
          <p:cNvSpPr>
            <a:spLocks noGrp="1"/>
          </p:cNvSpPr>
          <p:nvPr>
            <p:ph idx="1"/>
          </p:nvPr>
        </p:nvSpPr>
        <p:spPr>
          <a:xfrm>
            <a:off x="838200" y="1823485"/>
            <a:ext cx="10515600" cy="4351338"/>
          </a:xfrm>
        </p:spPr>
        <p:txBody>
          <a:bodyPr>
            <a:noAutofit/>
          </a:bodyPr>
          <a:lstStyle/>
          <a:p>
            <a:pPr marL="0" indent="0">
              <a:spcBef>
                <a:spcPts val="400"/>
              </a:spcBef>
              <a:buNone/>
            </a:pPr>
            <a:r>
              <a:rPr lang="en-US" sz="1400" b="0" i="0" dirty="0">
                <a:solidFill>
                  <a:srgbClr val="202124"/>
                </a:solidFill>
                <a:effectLst/>
                <a:latin typeface="Arial" panose="020B0604020202020204" pitchFamily="34" charset="0"/>
                <a:cs typeface="Arial" panose="020B0604020202020204" pitchFamily="34" charset="0"/>
              </a:rPr>
              <a:t>Allow end users to set the funding goals for specific calls</a:t>
            </a:r>
          </a:p>
          <a:p>
            <a:pPr marL="0" indent="0">
              <a:spcBef>
                <a:spcPts val="400"/>
              </a:spcBef>
              <a:buNone/>
            </a:pPr>
            <a:r>
              <a:rPr lang="en-US" sz="1400" b="0" i="0" dirty="0">
                <a:solidFill>
                  <a:srgbClr val="202124"/>
                </a:solidFill>
                <a:effectLst/>
                <a:latin typeface="Arial" panose="020B0604020202020204" pitchFamily="34" charset="0"/>
                <a:cs typeface="Arial" panose="020B0604020202020204" pitchFamily="34" charset="0"/>
              </a:rPr>
              <a:t>Forum/Message board for user suggestions and interactions with developers</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Have a suggestions message board?</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(1) Create forum-like websites where users can post their suggestions and problems in using the models. The model developers can interact with the users on these websites. (2) Provide some funding that supports these websites.</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I think a community forum is great for the communication between model users and model developers. And we should ensure that there are funds available to model developers for them to actively contribute to the forum, answer the users' questions and improve their models based on the users' need.</a:t>
            </a:r>
          </a:p>
          <a:p>
            <a:pPr marL="0" indent="0">
              <a:spcBef>
                <a:spcPts val="400"/>
              </a:spcBef>
              <a:buNone/>
            </a:pPr>
            <a:r>
              <a:rPr lang="en-US" sz="1400" b="0" i="0" dirty="0">
                <a:solidFill>
                  <a:srgbClr val="202124"/>
                </a:solidFill>
                <a:effectLst/>
                <a:latin typeface="Arial" panose="020B0604020202020204" pitchFamily="34" charset="0"/>
                <a:cs typeface="Arial" panose="020B0604020202020204" pitchFamily="34" charset="0"/>
              </a:rPr>
              <a:t>Focused meetings/workshops that include different communities</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start with SEESAW, ASEC type meetings that have attendees from different communities (research, modelers, end users, ..)</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A lot of this requires personal and honest interaction among groups. Conferences may be one way to do this, but not best. Personal interactions are better, so perhaps inviting modelers and end users together on a very specific topic of </a:t>
            </a:r>
            <a:r>
              <a:rPr lang="en-US" sz="1000" b="0" i="0" dirty="0" err="1">
                <a:solidFill>
                  <a:srgbClr val="202124"/>
                </a:solidFill>
                <a:effectLst/>
                <a:latin typeface="Arial" panose="020B0604020202020204" pitchFamily="34" charset="0"/>
                <a:cs typeface="Arial" panose="020B0604020202020204" pitchFamily="34" charset="0"/>
              </a:rPr>
              <a:t>intest</a:t>
            </a:r>
            <a:r>
              <a:rPr lang="en-US" sz="1000" b="0" i="0" dirty="0">
                <a:solidFill>
                  <a:srgbClr val="202124"/>
                </a:solidFill>
                <a:effectLst/>
                <a:latin typeface="Arial" panose="020B0604020202020204" pitchFamily="34" charset="0"/>
                <a:cs typeface="Arial" panose="020B0604020202020204" pitchFamily="34" charset="0"/>
              </a:rPr>
              <a:t> to both would be a better way to get things done. I have a very good example here from my recent trip to CSIRO Australia last week.</a:t>
            </a:r>
          </a:p>
          <a:p>
            <a:pPr lvl="1">
              <a:lnSpc>
                <a:spcPct val="100000"/>
              </a:lnSpc>
              <a:spcBef>
                <a:spcPts val="400"/>
              </a:spcBef>
            </a:pPr>
            <a:r>
              <a:rPr lang="en-US" sz="1000" b="0" i="0" dirty="0">
                <a:solidFill>
                  <a:srgbClr val="202124"/>
                </a:solidFill>
                <a:effectLst/>
                <a:latin typeface="Arial" panose="020B0604020202020204" pitchFamily="34" charset="0"/>
                <a:cs typeface="Arial" panose="020B0604020202020204" pitchFamily="34" charset="0"/>
              </a:rPr>
              <a:t>Need to identify end users and actively recruit them to participate in the process. This may involve reaching across fields. Recommend a workshop-like forum to pull in interested parties and then one-on-one participation in relevant model development teams.</a:t>
            </a:r>
          </a:p>
          <a:p>
            <a:pPr marL="0" indent="0">
              <a:spcBef>
                <a:spcPts val="400"/>
              </a:spcBef>
              <a:buNone/>
            </a:pPr>
            <a:r>
              <a:rPr lang="en-US" sz="1400" b="0" i="0" dirty="0">
                <a:solidFill>
                  <a:srgbClr val="202124"/>
                </a:solidFill>
                <a:effectLst/>
                <a:latin typeface="Arial" panose="020B0604020202020204" pitchFamily="34" charset="0"/>
                <a:cs typeface="Arial" panose="020B0604020202020204" pitchFamily="34" charset="0"/>
              </a:rPr>
              <a:t>Explicit Funding</a:t>
            </a:r>
            <a:r>
              <a:rPr lang="en-US" sz="1400" dirty="0">
                <a:solidFill>
                  <a:srgbClr val="202124"/>
                </a:solidFill>
                <a:latin typeface="Arial" panose="020B0604020202020204" pitchFamily="34" charset="0"/>
                <a:cs typeface="Arial" panose="020B0604020202020204" pitchFamily="34" charset="0"/>
              </a:rPr>
              <a:t> and </a:t>
            </a:r>
            <a:r>
              <a:rPr lang="en-US" sz="1400" b="0" i="0" dirty="0">
                <a:solidFill>
                  <a:srgbClr val="202124"/>
                </a:solidFill>
                <a:effectLst/>
                <a:latin typeface="Arial" panose="020B0604020202020204" pitchFamily="34" charset="0"/>
                <a:cs typeface="Arial" panose="020B0604020202020204" pitchFamily="34" charset="0"/>
              </a:rPr>
              <a:t>Requirements</a:t>
            </a:r>
          </a:p>
          <a:p>
            <a:pPr lvl="1">
              <a:lnSpc>
                <a:spcPct val="100000"/>
              </a:lnSpc>
              <a:spcBef>
                <a:spcPts val="400"/>
              </a:spcBef>
            </a:pPr>
            <a:r>
              <a:rPr lang="en-US" sz="1100" b="0" i="0" dirty="0">
                <a:solidFill>
                  <a:srgbClr val="202124"/>
                </a:solidFill>
                <a:effectLst/>
                <a:latin typeface="Arial" panose="020B0604020202020204" pitchFamily="34" charset="0"/>
                <a:cs typeface="Arial" panose="020B0604020202020204" pitchFamily="34" charset="0"/>
              </a:rPr>
              <a:t>Adequate funding is critical. This must include funding to support </a:t>
            </a:r>
            <a:r>
              <a:rPr lang="en-US" sz="1100" b="0" i="0" dirty="0" err="1">
                <a:solidFill>
                  <a:srgbClr val="202124"/>
                </a:solidFill>
                <a:effectLst/>
                <a:latin typeface="Arial" panose="020B0604020202020204" pitchFamily="34" charset="0"/>
                <a:cs typeface="Arial" panose="020B0604020202020204" pitchFamily="34" charset="0"/>
              </a:rPr>
              <a:t>maintainance</a:t>
            </a:r>
            <a:r>
              <a:rPr lang="en-US" sz="1100" b="0" i="0" dirty="0">
                <a:solidFill>
                  <a:srgbClr val="202124"/>
                </a:solidFill>
                <a:effectLst/>
                <a:latin typeface="Arial" panose="020B0604020202020204" pitchFamily="34" charset="0"/>
                <a:cs typeface="Arial" panose="020B0604020202020204" pitchFamily="34" charset="0"/>
              </a:rPr>
              <a:t> of models. Imposing open sourcing through grants would seem a mistake to me (unless NASA pays for model development from the start). Create programs that pair model development to users. Create programs to develop a skilled workforce in computational space physics</a:t>
            </a:r>
          </a:p>
          <a:p>
            <a:pPr lvl="1">
              <a:lnSpc>
                <a:spcPct val="100000"/>
              </a:lnSpc>
              <a:spcBef>
                <a:spcPts val="400"/>
              </a:spcBef>
            </a:pPr>
            <a:r>
              <a:rPr lang="en-US" sz="1100" b="0" i="0" dirty="0">
                <a:solidFill>
                  <a:srgbClr val="202124"/>
                </a:solidFill>
                <a:effectLst/>
                <a:latin typeface="Arial" panose="020B0604020202020204" pitchFamily="34" charset="0"/>
                <a:cs typeface="Arial" panose="020B0604020202020204" pitchFamily="34" charset="0"/>
              </a:rPr>
              <a:t>Encourage and fund the academic side of the community to contribute and develop with end users.</a:t>
            </a:r>
          </a:p>
          <a:p>
            <a:pPr lvl="1">
              <a:lnSpc>
                <a:spcPct val="100000"/>
              </a:lnSpc>
              <a:spcBef>
                <a:spcPts val="400"/>
              </a:spcBef>
            </a:pPr>
            <a:r>
              <a:rPr lang="en-US" sz="1100" b="0" i="0" dirty="0">
                <a:solidFill>
                  <a:srgbClr val="202124"/>
                </a:solidFill>
                <a:effectLst/>
                <a:latin typeface="Arial" panose="020B0604020202020204" pitchFamily="34" charset="0"/>
                <a:cs typeface="Arial" panose="020B0604020202020204" pitchFamily="34" charset="0"/>
              </a:rPr>
              <a:t>In the cases where the model developers are not their own end users, funding and directives from management. In my limited experience, people responsible for operational systems do not have the mandate, time, interest, or money to support models that are (per the question) still in development</a:t>
            </a:r>
          </a:p>
          <a:p>
            <a:pPr lvl="1">
              <a:lnSpc>
                <a:spcPct val="100000"/>
              </a:lnSpc>
              <a:spcBef>
                <a:spcPts val="400"/>
              </a:spcBef>
            </a:pPr>
            <a:r>
              <a:rPr lang="en-US" sz="1100" b="0" i="0" dirty="0">
                <a:solidFill>
                  <a:srgbClr val="202124"/>
                </a:solidFill>
                <a:effectLst/>
                <a:latin typeface="Arial" panose="020B0604020202020204" pitchFamily="34" charset="0"/>
                <a:cs typeface="Arial" panose="020B0604020202020204" pitchFamily="34" charset="0"/>
              </a:rPr>
              <a:t>The only way to do it is through explicit requirements in FOAs (see my earlier response). Either proposers convincingly demonstrate the superiority and usefulness of their own models OR they should use (and contribute) to appropriate CCMC models.</a:t>
            </a:r>
          </a:p>
          <a:p>
            <a:pPr marL="457200" lvl="1" indent="0">
              <a:lnSpc>
                <a:spcPct val="100000"/>
              </a:lnSpc>
              <a:spcBef>
                <a:spcPts val="400"/>
              </a:spcBef>
              <a:buNone/>
            </a:pPr>
            <a:endParaRPr lang="en-US" sz="1100" b="0" i="0" dirty="0">
              <a:solidFill>
                <a:srgbClr val="202124"/>
              </a:solidFill>
              <a:effectLst/>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149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1295</TotalTime>
  <Words>1488</Words>
  <Application>Microsoft Macintosh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docs-Roboto</vt:lpstr>
      <vt:lpstr>Geneva</vt:lpstr>
      <vt:lpstr>Office Theme</vt:lpstr>
      <vt:lpstr>Open Science Survey</vt:lpstr>
      <vt:lpstr>Issues Preventing Progress What are the biggest impediments to science/model/application improvements that a more open process could address?</vt:lpstr>
      <vt:lpstr>Issues Preventing Progress Community Suggested Ideas</vt:lpstr>
      <vt:lpstr>Standards  How can the community develop/adopt a set of model/data/code standards and ensure their widespread use?</vt:lpstr>
      <vt:lpstr>Incentives</vt:lpstr>
      <vt:lpstr>Incentives Community Ideas</vt:lpstr>
      <vt:lpstr>PowerPoint Presentation</vt:lpstr>
      <vt:lpstr>Inner Magnetosphere Scoreboard What should be the focus?</vt:lpstr>
      <vt:lpstr>Open development: User Involvement How do we encourage active end user engagement in the application development process and open contributions to that process (such as user needs and impact data)?</vt:lpstr>
      <vt:lpstr>Open development: User Involvement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Science Survey</dc:title>
  <dc:creator>Janet Green</dc:creator>
  <cp:lastModifiedBy>Janet Green</cp:lastModifiedBy>
  <cp:revision>3</cp:revision>
  <dcterms:created xsi:type="dcterms:W3CDTF">2024-06-03T14:21:42Z</dcterms:created>
  <dcterms:modified xsi:type="dcterms:W3CDTF">2024-06-07T01:40:13Z</dcterms:modified>
</cp:coreProperties>
</file>